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FF66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38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D48-A7CC-4757-856A-8D7785C5AC9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36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D48-A7CC-4757-856A-8D7785C5AC9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22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D48-A7CC-4757-856A-8D7785C5AC9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7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D48-A7CC-4757-856A-8D7785C5AC9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2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D48-A7CC-4757-856A-8D7785C5AC9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5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D48-A7CC-4757-856A-8D7785C5AC9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5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D48-A7CC-4757-856A-8D7785C5AC9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84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D48-A7CC-4757-856A-8D7785C5AC9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0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D48-A7CC-4757-856A-8D7785C5AC9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1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D48-A7CC-4757-856A-8D7785C5AC9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00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D48-A7CC-4757-856A-8D7785C5AC9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7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43D48-A7CC-4757-856A-8D7785C5AC9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5FEFE-3817-4F16-B408-EA1F3588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6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lose up of a colorful object&#10;&#10;Description automatically generated with medium confidence">
            <a:extLst>
              <a:ext uri="{FF2B5EF4-FFF2-40B4-BE49-F238E27FC236}">
                <a16:creationId xmlns:a16="http://schemas.microsoft.com/office/drawing/2014/main" id="{7D2C2263-9E91-07D7-E347-D6F402ABA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63" y="7574797"/>
            <a:ext cx="6447913" cy="2871250"/>
          </a:xfrm>
          <a:prstGeom prst="rect">
            <a:avLst/>
          </a:prstGeom>
        </p:spPr>
      </p:pic>
      <p:pic>
        <p:nvPicPr>
          <p:cNvPr id="23" name="Picture 22" descr="A computer generated image of a cloud&#10;&#10;Description automatically generated">
            <a:extLst>
              <a:ext uri="{FF2B5EF4-FFF2-40B4-BE49-F238E27FC236}">
                <a16:creationId xmlns:a16="http://schemas.microsoft.com/office/drawing/2014/main" id="{C1A7DB88-D25E-8678-9714-ECD7A351A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653" y="7610518"/>
            <a:ext cx="4956088" cy="24695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B93AE5-A222-8D49-A94E-126C19045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723449"/>
              </p:ext>
            </p:extLst>
          </p:nvPr>
        </p:nvGraphicFramePr>
        <p:xfrm>
          <a:off x="0" y="0"/>
          <a:ext cx="7772400" cy="100584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52342842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54153956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120385087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62890868"/>
                    </a:ext>
                  </a:extLst>
                </a:gridCol>
              </a:tblGrid>
              <a:tr h="25146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5850"/>
                  </a:ext>
                </a:extLst>
              </a:tr>
              <a:tr h="25146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938544"/>
                  </a:ext>
                </a:extLst>
              </a:tr>
              <a:tr h="25146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534472"/>
                  </a:ext>
                </a:extLst>
              </a:tr>
              <a:tr h="25146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415219"/>
                  </a:ext>
                </a:extLst>
              </a:tr>
            </a:tbl>
          </a:graphicData>
        </a:graphic>
      </p:graphicFrame>
      <p:pic>
        <p:nvPicPr>
          <p:cNvPr id="8" name="Picture 7" descr="A blue and white structure&#10;&#10;Description automatically generated with medium confidence">
            <a:extLst>
              <a:ext uri="{FF2B5EF4-FFF2-40B4-BE49-F238E27FC236}">
                <a16:creationId xmlns:a16="http://schemas.microsoft.com/office/drawing/2014/main" id="{3585DEF8-E25D-18EE-7B61-A9EF12BDAF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1" t="4544"/>
          <a:stretch/>
        </p:blipFill>
        <p:spPr>
          <a:xfrm>
            <a:off x="-1709" y="128595"/>
            <a:ext cx="3851697" cy="2356697"/>
          </a:xfrm>
          <a:prstGeom prst="rect">
            <a:avLst/>
          </a:prstGeom>
        </p:spPr>
      </p:pic>
      <p:pic>
        <p:nvPicPr>
          <p:cNvPr id="10" name="Picture 9" descr="A blue and white object&#10;&#10;Description automatically generated with medium confidence">
            <a:extLst>
              <a:ext uri="{FF2B5EF4-FFF2-40B4-BE49-F238E27FC236}">
                <a16:creationId xmlns:a16="http://schemas.microsoft.com/office/drawing/2014/main" id="{F51F20EB-FFA1-9363-5667-A7B786468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29" y="19052"/>
            <a:ext cx="4954699" cy="2468880"/>
          </a:xfrm>
          <a:prstGeom prst="rect">
            <a:avLst/>
          </a:prstGeom>
        </p:spPr>
      </p:pic>
      <p:pic>
        <p:nvPicPr>
          <p:cNvPr id="12" name="Picture 11" descr="A blue and white structure&#10;&#10;Description automatically generated with medium confidence">
            <a:extLst>
              <a:ext uri="{FF2B5EF4-FFF2-40B4-BE49-F238E27FC236}">
                <a16:creationId xmlns:a16="http://schemas.microsoft.com/office/drawing/2014/main" id="{6BA3845A-8C79-C199-705A-9290C3AD9B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95"/>
          <a:stretch/>
        </p:blipFill>
        <p:spPr>
          <a:xfrm>
            <a:off x="4184967" y="20078"/>
            <a:ext cx="3587433" cy="2468880"/>
          </a:xfrm>
          <a:prstGeom prst="rect">
            <a:avLst/>
          </a:prstGeom>
        </p:spPr>
      </p:pic>
      <p:pic>
        <p:nvPicPr>
          <p:cNvPr id="14" name="Picture 13" descr="A blue and grey smoke&#10;&#10;Description automatically generated">
            <a:extLst>
              <a:ext uri="{FF2B5EF4-FFF2-40B4-BE49-F238E27FC236}">
                <a16:creationId xmlns:a16="http://schemas.microsoft.com/office/drawing/2014/main" id="{B4E3317B-C8FE-2313-62DD-FAF821B44D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/>
          <a:stretch/>
        </p:blipFill>
        <p:spPr>
          <a:xfrm>
            <a:off x="0" y="2555557"/>
            <a:ext cx="3989278" cy="2468880"/>
          </a:xfrm>
          <a:prstGeom prst="rect">
            <a:avLst/>
          </a:prstGeom>
        </p:spPr>
      </p:pic>
      <p:pic>
        <p:nvPicPr>
          <p:cNvPr id="16" name="Picture 15" descr="A blue and grey object with blue lines&#10;&#10;Description automatically generated with medium confidence">
            <a:extLst>
              <a:ext uri="{FF2B5EF4-FFF2-40B4-BE49-F238E27FC236}">
                <a16:creationId xmlns:a16="http://schemas.microsoft.com/office/drawing/2014/main" id="{99FA0E03-0BEA-981E-CC4E-B110CC32B1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28" y="2557248"/>
            <a:ext cx="4954699" cy="2468880"/>
          </a:xfrm>
          <a:prstGeom prst="rect">
            <a:avLst/>
          </a:prstGeom>
        </p:spPr>
      </p:pic>
      <p:pic>
        <p:nvPicPr>
          <p:cNvPr id="18" name="Picture 17" descr="A blue and grey object with a black background&#10;&#10;Description automatically generated">
            <a:extLst>
              <a:ext uri="{FF2B5EF4-FFF2-40B4-BE49-F238E27FC236}">
                <a16:creationId xmlns:a16="http://schemas.microsoft.com/office/drawing/2014/main" id="{062EB0A7-6EF3-1715-F177-B2D99FCD8D7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88"/>
          <a:stretch/>
        </p:blipFill>
        <p:spPr>
          <a:xfrm>
            <a:off x="4110275" y="2557248"/>
            <a:ext cx="3662126" cy="2468880"/>
          </a:xfrm>
          <a:prstGeom prst="rect">
            <a:avLst/>
          </a:prstGeom>
        </p:spPr>
      </p:pic>
      <p:pic>
        <p:nvPicPr>
          <p:cNvPr id="20" name="Picture 19" descr="A blue and grey object with a black background&#10;&#10;Description automatically generated">
            <a:extLst>
              <a:ext uri="{FF2B5EF4-FFF2-40B4-BE49-F238E27FC236}">
                <a16:creationId xmlns:a16="http://schemas.microsoft.com/office/drawing/2014/main" id="{1E0D49A6-A45F-11AD-FD3F-921AE2F8D3A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/>
          <a:stretch/>
        </p:blipFill>
        <p:spPr>
          <a:xfrm>
            <a:off x="0" y="5072067"/>
            <a:ext cx="3989277" cy="2468880"/>
          </a:xfrm>
          <a:prstGeom prst="rect">
            <a:avLst/>
          </a:prstGeom>
        </p:spPr>
      </p:pic>
      <p:pic>
        <p:nvPicPr>
          <p:cNvPr id="22" name="Picture 21" descr="A blue and grey molecule&#10;&#10;Description automatically generated with medium confidence">
            <a:extLst>
              <a:ext uri="{FF2B5EF4-FFF2-40B4-BE49-F238E27FC236}">
                <a16:creationId xmlns:a16="http://schemas.microsoft.com/office/drawing/2014/main" id="{E1325E8F-6510-CA43-1BE4-F190A0A8F8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26" y="5069508"/>
            <a:ext cx="4954699" cy="2468880"/>
          </a:xfrm>
          <a:prstGeom prst="rect">
            <a:avLst/>
          </a:prstGeom>
        </p:spPr>
      </p:pic>
      <p:pic>
        <p:nvPicPr>
          <p:cNvPr id="24" name="Picture 23" descr="A blue and grey object&#10;&#10;Description automatically generated with medium confidence">
            <a:extLst>
              <a:ext uri="{FF2B5EF4-FFF2-40B4-BE49-F238E27FC236}">
                <a16:creationId xmlns:a16="http://schemas.microsoft.com/office/drawing/2014/main" id="{F19BB0A5-06EA-902B-F1CD-8C155334717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50"/>
          <a:stretch/>
        </p:blipFill>
        <p:spPr>
          <a:xfrm>
            <a:off x="4182701" y="5070021"/>
            <a:ext cx="3589699" cy="24688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0E34F16-733A-C1B7-FA7D-DECAE9E146A9}"/>
              </a:ext>
            </a:extLst>
          </p:cNvPr>
          <p:cNvSpPr txBox="1"/>
          <p:nvPr/>
        </p:nvSpPr>
        <p:spPr>
          <a:xfrm>
            <a:off x="-1" y="-10372"/>
            <a:ext cx="258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TUPPD1-001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22C7F8-5BC3-FB96-3B27-CB804515BA49}"/>
              </a:ext>
            </a:extLst>
          </p:cNvPr>
          <p:cNvSpPr txBox="1"/>
          <p:nvPr/>
        </p:nvSpPr>
        <p:spPr>
          <a:xfrm>
            <a:off x="2580238" y="-10372"/>
            <a:ext cx="255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D290A5-D77A-93F0-E524-0ABF1F834EFB}"/>
              </a:ext>
            </a:extLst>
          </p:cNvPr>
          <p:cNvSpPr txBox="1"/>
          <p:nvPr/>
        </p:nvSpPr>
        <p:spPr>
          <a:xfrm>
            <a:off x="5160476" y="-10372"/>
            <a:ext cx="253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</a:t>
            </a:r>
            <a:r>
              <a:rPr lang="en-US" dirty="0">
                <a:effectLst>
                  <a:glow rad="76200">
                    <a:schemeClr val="bg1"/>
                  </a:glow>
                </a:effectLst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075B5B-6902-0ABA-4C99-F0C54C428EDC}"/>
              </a:ext>
            </a:extLst>
          </p:cNvPr>
          <p:cNvSpPr txBox="1"/>
          <p:nvPr/>
        </p:nvSpPr>
        <p:spPr>
          <a:xfrm>
            <a:off x="-854" y="2519075"/>
            <a:ext cx="258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69832B-1490-7425-F4CE-29DD22FAA676}"/>
              </a:ext>
            </a:extLst>
          </p:cNvPr>
          <p:cNvSpPr txBox="1"/>
          <p:nvPr/>
        </p:nvSpPr>
        <p:spPr>
          <a:xfrm>
            <a:off x="2579385" y="2519075"/>
            <a:ext cx="255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E53E1F-1A5B-474D-E6CC-03E26F95FAB2}"/>
              </a:ext>
            </a:extLst>
          </p:cNvPr>
          <p:cNvSpPr txBox="1"/>
          <p:nvPr/>
        </p:nvSpPr>
        <p:spPr>
          <a:xfrm>
            <a:off x="5159623" y="2519075"/>
            <a:ext cx="253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</a:t>
            </a:r>
            <a:r>
              <a:rPr lang="en-US" dirty="0">
                <a:effectLst>
                  <a:glow rad="76200">
                    <a:schemeClr val="bg1"/>
                  </a:glow>
                </a:effectLst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39809A-082C-1808-6636-94BF4ADCE5B1}"/>
              </a:ext>
            </a:extLst>
          </p:cNvPr>
          <p:cNvSpPr txBox="1"/>
          <p:nvPr/>
        </p:nvSpPr>
        <p:spPr>
          <a:xfrm>
            <a:off x="-856" y="5022147"/>
            <a:ext cx="258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77885A-C480-E34F-8F2D-306221F15A1D}"/>
              </a:ext>
            </a:extLst>
          </p:cNvPr>
          <p:cNvSpPr txBox="1"/>
          <p:nvPr/>
        </p:nvSpPr>
        <p:spPr>
          <a:xfrm>
            <a:off x="2579383" y="5022147"/>
            <a:ext cx="255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FA46A5-AE0F-2206-4E22-88AF21C2E5EB}"/>
              </a:ext>
            </a:extLst>
          </p:cNvPr>
          <p:cNvSpPr txBox="1"/>
          <p:nvPr/>
        </p:nvSpPr>
        <p:spPr>
          <a:xfrm>
            <a:off x="5159621" y="5022147"/>
            <a:ext cx="253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</a:t>
            </a:r>
            <a:r>
              <a:rPr lang="en-US" dirty="0">
                <a:effectLst>
                  <a:glow rad="76200">
                    <a:schemeClr val="bg1"/>
                  </a:glow>
                </a:effectLst>
              </a:rPr>
              <a:t>09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9E1A29-005D-E4B8-D270-71574A614259}"/>
              </a:ext>
            </a:extLst>
          </p:cNvPr>
          <p:cNvSpPr txBox="1"/>
          <p:nvPr/>
        </p:nvSpPr>
        <p:spPr>
          <a:xfrm>
            <a:off x="-1709" y="7551594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Pembrolizumab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D07677-421A-B4A0-5C1C-B1B7D230E8F7}"/>
              </a:ext>
            </a:extLst>
          </p:cNvPr>
          <p:cNvSpPr txBox="1"/>
          <p:nvPr/>
        </p:nvSpPr>
        <p:spPr>
          <a:xfrm>
            <a:off x="3886200" y="7551594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Nivolumab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E71E17-14C8-5706-5B59-B2CE44740641}"/>
              </a:ext>
            </a:extLst>
          </p:cNvPr>
          <p:cNvSpPr txBox="1"/>
          <p:nvPr/>
        </p:nvSpPr>
        <p:spPr>
          <a:xfrm>
            <a:off x="1711105" y="2243425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3C4366-4504-A8B2-0FBC-EC00C703F9CC}"/>
              </a:ext>
            </a:extLst>
          </p:cNvPr>
          <p:cNvSpPr txBox="1"/>
          <p:nvPr/>
        </p:nvSpPr>
        <p:spPr>
          <a:xfrm>
            <a:off x="4323884" y="2243425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8E88E-9221-6DE5-B6A5-43AD96BEFF88}"/>
              </a:ext>
            </a:extLst>
          </p:cNvPr>
          <p:cNvSpPr txBox="1"/>
          <p:nvPr/>
        </p:nvSpPr>
        <p:spPr>
          <a:xfrm>
            <a:off x="6935806" y="2243425"/>
            <a:ext cx="836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17560-020B-F112-1FCE-DF6EC2623B9A}"/>
              </a:ext>
            </a:extLst>
          </p:cNvPr>
          <p:cNvSpPr txBox="1"/>
          <p:nvPr/>
        </p:nvSpPr>
        <p:spPr>
          <a:xfrm>
            <a:off x="1711105" y="4751088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6C057-7729-2FAB-6430-4396C77D47DF}"/>
              </a:ext>
            </a:extLst>
          </p:cNvPr>
          <p:cNvSpPr txBox="1"/>
          <p:nvPr/>
        </p:nvSpPr>
        <p:spPr>
          <a:xfrm>
            <a:off x="4323884" y="4751088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D6FCC4-C5C9-3CEE-0A90-60A621E62474}"/>
              </a:ext>
            </a:extLst>
          </p:cNvPr>
          <p:cNvSpPr txBox="1"/>
          <p:nvPr/>
        </p:nvSpPr>
        <p:spPr>
          <a:xfrm>
            <a:off x="6935806" y="4751088"/>
            <a:ext cx="836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37B98-026E-5AEE-F2AA-28631B06CA9A}"/>
              </a:ext>
            </a:extLst>
          </p:cNvPr>
          <p:cNvSpPr txBox="1"/>
          <p:nvPr/>
        </p:nvSpPr>
        <p:spPr>
          <a:xfrm>
            <a:off x="2587085" y="7611928"/>
            <a:ext cx="1262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CC00CC"/>
                </a:solidFill>
              </a:rPr>
              <a:t>PDB: 5JXE</a:t>
            </a:r>
          </a:p>
          <a:p>
            <a:pPr algn="r"/>
            <a:r>
              <a:rPr lang="en-US" sz="1200" i="1" dirty="0">
                <a:solidFill>
                  <a:schemeClr val="accent1"/>
                </a:solidFill>
              </a:rPr>
              <a:t>Predicted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FA9A1-90F1-5F21-42B2-BBCAD57B1753}"/>
              </a:ext>
            </a:extLst>
          </p:cNvPr>
          <p:cNvSpPr txBox="1"/>
          <p:nvPr/>
        </p:nvSpPr>
        <p:spPr>
          <a:xfrm>
            <a:off x="4314172" y="7262708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87583A-2D65-0533-2540-0870757A6FA0}"/>
              </a:ext>
            </a:extLst>
          </p:cNvPr>
          <p:cNvSpPr txBox="1"/>
          <p:nvPr/>
        </p:nvSpPr>
        <p:spPr>
          <a:xfrm>
            <a:off x="6926094" y="7262708"/>
            <a:ext cx="836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6CD6BC-3B68-5C26-CDCD-488BD452B1DB}"/>
              </a:ext>
            </a:extLst>
          </p:cNvPr>
          <p:cNvSpPr txBox="1"/>
          <p:nvPr/>
        </p:nvSpPr>
        <p:spPr>
          <a:xfrm>
            <a:off x="1728136" y="7262708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A7DE61-9000-E8D4-0829-CB81B08CC8EF}"/>
              </a:ext>
            </a:extLst>
          </p:cNvPr>
          <p:cNvSpPr txBox="1"/>
          <p:nvPr/>
        </p:nvSpPr>
        <p:spPr>
          <a:xfrm>
            <a:off x="5589714" y="7611929"/>
            <a:ext cx="2102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6600FF"/>
                </a:solidFill>
              </a:rPr>
              <a:t>PDBs: 5GGR and 5WT9</a:t>
            </a:r>
          </a:p>
          <a:p>
            <a:pPr algn="r"/>
            <a:r>
              <a:rPr lang="en-US" sz="1200" i="1" dirty="0">
                <a:solidFill>
                  <a:srgbClr val="FF6600"/>
                </a:solidFill>
              </a:rPr>
              <a:t>Predicted</a:t>
            </a:r>
          </a:p>
        </p:txBody>
      </p:sp>
    </p:spTree>
    <p:extLst>
      <p:ext uri="{BB962C8B-B14F-4D97-AF65-F5344CB8AC3E}">
        <p14:creationId xmlns:p14="http://schemas.microsoft.com/office/powerpoint/2010/main" val="211543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B93AE5-A222-8D49-A94E-126C19045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712275"/>
              </p:ext>
            </p:extLst>
          </p:nvPr>
        </p:nvGraphicFramePr>
        <p:xfrm>
          <a:off x="0" y="0"/>
          <a:ext cx="3922414" cy="100584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922414">
                  <a:extLst>
                    <a:ext uri="{9D8B030D-6E8A-4147-A177-3AD203B41FA5}">
                      <a16:colId xmlns:a16="http://schemas.microsoft.com/office/drawing/2014/main" val="2523428420"/>
                    </a:ext>
                  </a:extLst>
                </a:gridCol>
              </a:tblGrid>
              <a:tr h="3352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5850"/>
                  </a:ext>
                </a:extLst>
              </a:tr>
              <a:tr h="3352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938544"/>
                  </a:ext>
                </a:extLst>
              </a:tr>
              <a:tr h="3352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534472"/>
                  </a:ext>
                </a:extLst>
              </a:tr>
            </a:tbl>
          </a:graphicData>
        </a:graphic>
      </p:graphicFrame>
      <p:pic>
        <p:nvPicPr>
          <p:cNvPr id="36" name="Picture 35" descr="A blue and red lines on a black background&#10;&#10;Description automatically generated">
            <a:extLst>
              <a:ext uri="{FF2B5EF4-FFF2-40B4-BE49-F238E27FC236}">
                <a16:creationId xmlns:a16="http://schemas.microsoft.com/office/drawing/2014/main" id="{0EB77F18-CBDC-80B9-4CE9-33FA7AF5C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2" r="32710" b="10038"/>
          <a:stretch/>
        </p:blipFill>
        <p:spPr>
          <a:xfrm>
            <a:off x="-1710" y="6711731"/>
            <a:ext cx="3924124" cy="3346670"/>
          </a:xfrm>
          <a:prstGeom prst="rect">
            <a:avLst/>
          </a:prstGeom>
        </p:spPr>
      </p:pic>
      <p:pic>
        <p:nvPicPr>
          <p:cNvPr id="43" name="Picture 42" descr="A blue and red lines&#10;&#10;Description automatically generated with medium confidence">
            <a:extLst>
              <a:ext uri="{FF2B5EF4-FFF2-40B4-BE49-F238E27FC236}">
                <a16:creationId xmlns:a16="http://schemas.microsoft.com/office/drawing/2014/main" id="{6D1F3707-F71C-EBEA-AE5E-A0AE3F37D0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4" t="-1" r="32710" b="9725"/>
          <a:stretch/>
        </p:blipFill>
        <p:spPr>
          <a:xfrm>
            <a:off x="-1710" y="-2338"/>
            <a:ext cx="3922414" cy="3358345"/>
          </a:xfrm>
          <a:prstGeom prst="rect">
            <a:avLst/>
          </a:prstGeom>
        </p:spPr>
      </p:pic>
      <p:pic>
        <p:nvPicPr>
          <p:cNvPr id="45" name="Picture 44" descr="A blue and red lines on a black background&#10;&#10;Description automatically generated">
            <a:extLst>
              <a:ext uri="{FF2B5EF4-FFF2-40B4-BE49-F238E27FC236}">
                <a16:creationId xmlns:a16="http://schemas.microsoft.com/office/drawing/2014/main" id="{56043591-E0B6-2E5D-C0C8-EB58908877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4" r="32710" b="10039"/>
          <a:stretch/>
        </p:blipFill>
        <p:spPr>
          <a:xfrm>
            <a:off x="0" y="3349791"/>
            <a:ext cx="3922414" cy="334666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0E34F16-733A-C1B7-FA7D-DECAE9E146A9}"/>
              </a:ext>
            </a:extLst>
          </p:cNvPr>
          <p:cNvSpPr txBox="1"/>
          <p:nvPr/>
        </p:nvSpPr>
        <p:spPr>
          <a:xfrm>
            <a:off x="-1" y="7734"/>
            <a:ext cx="258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E71E17-14C8-5706-5B59-B2CE44740641}"/>
              </a:ext>
            </a:extLst>
          </p:cNvPr>
          <p:cNvSpPr txBox="1"/>
          <p:nvPr/>
        </p:nvSpPr>
        <p:spPr>
          <a:xfrm>
            <a:off x="3017922" y="3049182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EC0973-1746-8BA3-DC38-EA20CAA97164}"/>
              </a:ext>
            </a:extLst>
          </p:cNvPr>
          <p:cNvSpPr txBox="1"/>
          <p:nvPr/>
        </p:nvSpPr>
        <p:spPr>
          <a:xfrm>
            <a:off x="-1709" y="3356008"/>
            <a:ext cx="258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60CAF1-6FC3-B74D-FCCB-CDC908994D97}"/>
              </a:ext>
            </a:extLst>
          </p:cNvPr>
          <p:cNvSpPr txBox="1"/>
          <p:nvPr/>
        </p:nvSpPr>
        <p:spPr>
          <a:xfrm>
            <a:off x="-1710" y="6711730"/>
            <a:ext cx="258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TUPPD1-009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20F494-E55F-4275-03FB-33582E1B21E0}"/>
              </a:ext>
            </a:extLst>
          </p:cNvPr>
          <p:cNvSpPr txBox="1"/>
          <p:nvPr/>
        </p:nvSpPr>
        <p:spPr>
          <a:xfrm>
            <a:off x="3017922" y="6402522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FDE0AF-282D-79C4-0EDC-E1BBBD8A3580}"/>
              </a:ext>
            </a:extLst>
          </p:cNvPr>
          <p:cNvSpPr txBox="1"/>
          <p:nvPr/>
        </p:nvSpPr>
        <p:spPr>
          <a:xfrm>
            <a:off x="3017922" y="9755862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Predicted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140B557-38EA-E57E-24E7-84F5EBF17A1F}"/>
              </a:ext>
            </a:extLst>
          </p:cNvPr>
          <p:cNvSpPr/>
          <p:nvPr/>
        </p:nvSpPr>
        <p:spPr>
          <a:xfrm>
            <a:off x="1995488" y="1185863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SER87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E328778-8D09-61CB-A135-F3659558DC38}"/>
              </a:ext>
            </a:extLst>
          </p:cNvPr>
          <p:cNvSpPr/>
          <p:nvPr/>
        </p:nvSpPr>
        <p:spPr>
          <a:xfrm>
            <a:off x="1685926" y="1307120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GLN88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2BEBC6A-A6F4-E869-AFA0-0CA69C5B2AF8}"/>
              </a:ext>
            </a:extLst>
          </p:cNvPr>
          <p:cNvSpPr/>
          <p:nvPr/>
        </p:nvSpPr>
        <p:spPr>
          <a:xfrm>
            <a:off x="1832372" y="1957202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THR76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C4E9CA3-A3FA-3E48-3D68-480B859E1808}"/>
              </a:ext>
            </a:extLst>
          </p:cNvPr>
          <p:cNvSpPr/>
          <p:nvPr/>
        </p:nvSpPr>
        <p:spPr>
          <a:xfrm>
            <a:off x="1613297" y="1830013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LYS78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AAB7A7E-5526-20FE-2947-FD2C4156D61E}"/>
              </a:ext>
            </a:extLst>
          </p:cNvPr>
          <p:cNvSpPr/>
          <p:nvPr/>
        </p:nvSpPr>
        <p:spPr>
          <a:xfrm>
            <a:off x="2053829" y="2373117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LEU65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6310219-120B-1831-838E-F86087506227}"/>
              </a:ext>
            </a:extLst>
          </p:cNvPr>
          <p:cNvSpPr/>
          <p:nvPr/>
        </p:nvSpPr>
        <p:spPr>
          <a:xfrm>
            <a:off x="2806304" y="2396930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LEU128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767087A-64EA-8C72-84BA-ABE9C24097A5}"/>
              </a:ext>
            </a:extLst>
          </p:cNvPr>
          <p:cNvSpPr/>
          <p:nvPr/>
        </p:nvSpPr>
        <p:spPr>
          <a:xfrm>
            <a:off x="3173017" y="2495345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ALA132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F7A44E7-2293-C2F6-A1F4-24F132011E68}"/>
              </a:ext>
            </a:extLst>
          </p:cNvPr>
          <p:cNvSpPr/>
          <p:nvPr/>
        </p:nvSpPr>
        <p:spPr>
          <a:xfrm>
            <a:off x="2096692" y="4550429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SER87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C42EC07-AC90-03F9-D01D-E5D3D8D87C83}"/>
              </a:ext>
            </a:extLst>
          </p:cNvPr>
          <p:cNvSpPr/>
          <p:nvPr/>
        </p:nvSpPr>
        <p:spPr>
          <a:xfrm>
            <a:off x="2053828" y="5179804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GLN75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1DB3737-3E18-72C1-0532-E393CBAEAEF6}"/>
              </a:ext>
            </a:extLst>
          </p:cNvPr>
          <p:cNvSpPr/>
          <p:nvPr/>
        </p:nvSpPr>
        <p:spPr>
          <a:xfrm>
            <a:off x="1669256" y="5179804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GLU84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BAD55F6-84BD-D010-6EA9-D2E091D6D94D}"/>
              </a:ext>
            </a:extLst>
          </p:cNvPr>
          <p:cNvSpPr/>
          <p:nvPr/>
        </p:nvSpPr>
        <p:spPr>
          <a:xfrm>
            <a:off x="1587103" y="5458411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TYR68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35084D3-8D2D-F1A3-152A-BDB05639645F}"/>
              </a:ext>
            </a:extLst>
          </p:cNvPr>
          <p:cNvSpPr/>
          <p:nvPr/>
        </p:nvSpPr>
        <p:spPr>
          <a:xfrm>
            <a:off x="2854806" y="5655126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LEU128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6BFD839F-9A89-CEEC-55E9-545010FACFAE}"/>
              </a:ext>
            </a:extLst>
          </p:cNvPr>
          <p:cNvSpPr/>
          <p:nvPr/>
        </p:nvSpPr>
        <p:spPr>
          <a:xfrm>
            <a:off x="3104837" y="5814174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ALA132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FC0012B-2ED6-48D0-0748-ECD0D1EF3719}"/>
              </a:ext>
            </a:extLst>
          </p:cNvPr>
          <p:cNvSpPr/>
          <p:nvPr/>
        </p:nvSpPr>
        <p:spPr>
          <a:xfrm>
            <a:off x="1913334" y="7858365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SER87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DC008F49-270F-97D2-DD4B-59235CDC0323}"/>
              </a:ext>
            </a:extLst>
          </p:cNvPr>
          <p:cNvSpPr/>
          <p:nvPr/>
        </p:nvSpPr>
        <p:spPr>
          <a:xfrm>
            <a:off x="1959497" y="8329107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ASP85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7963DAC-DF3D-A4E8-D26A-5E7D8529D8F1}"/>
              </a:ext>
            </a:extLst>
          </p:cNvPr>
          <p:cNvSpPr/>
          <p:nvPr/>
        </p:nvSpPr>
        <p:spPr>
          <a:xfrm>
            <a:off x="1832372" y="8897434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ASN66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EDAC232-21FB-CDB2-3C8A-8668C8B0385E}"/>
              </a:ext>
            </a:extLst>
          </p:cNvPr>
          <p:cNvSpPr/>
          <p:nvPr/>
        </p:nvSpPr>
        <p:spPr>
          <a:xfrm>
            <a:off x="2076449" y="8569731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GLN75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FEF67F6-7A05-41F5-B79C-E9F7BAAA361D}"/>
              </a:ext>
            </a:extLst>
          </p:cNvPr>
          <p:cNvSpPr/>
          <p:nvPr/>
        </p:nvSpPr>
        <p:spPr>
          <a:xfrm>
            <a:off x="2053828" y="9402993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GLU136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F5C2DD5-B03A-1AC6-1FBB-32238AAB48A5}"/>
              </a:ext>
            </a:extLst>
          </p:cNvPr>
          <p:cNvSpPr/>
          <p:nvPr/>
        </p:nvSpPr>
        <p:spPr>
          <a:xfrm>
            <a:off x="2480073" y="9162662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ILE126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5D90FAB-55F2-AA8D-B129-82A8D412735F}"/>
              </a:ext>
            </a:extLst>
          </p:cNvPr>
          <p:cNvSpPr/>
          <p:nvPr/>
        </p:nvSpPr>
        <p:spPr>
          <a:xfrm>
            <a:off x="1587103" y="8777881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TYR68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4240B14-3804-8768-4DA4-ECA34608E122}"/>
              </a:ext>
            </a:extLst>
          </p:cNvPr>
          <p:cNvSpPr/>
          <p:nvPr/>
        </p:nvSpPr>
        <p:spPr>
          <a:xfrm>
            <a:off x="1729977" y="8505493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ASP77</a:t>
            </a:r>
          </a:p>
        </p:txBody>
      </p:sp>
    </p:spTree>
    <p:extLst>
      <p:ext uri="{BB962C8B-B14F-4D97-AF65-F5344CB8AC3E}">
        <p14:creationId xmlns:p14="http://schemas.microsoft.com/office/powerpoint/2010/main" val="2686022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A blue and red lines on a black background&#10;&#10;Description automatically generated">
            <a:extLst>
              <a:ext uri="{FF2B5EF4-FFF2-40B4-BE49-F238E27FC236}">
                <a16:creationId xmlns:a16="http://schemas.microsoft.com/office/drawing/2014/main" id="{C73EFDD0-55E7-7DE6-AE34-250C860E7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0" t="25746" r="35187" b="4100"/>
          <a:stretch/>
        </p:blipFill>
        <p:spPr>
          <a:xfrm>
            <a:off x="28402" y="6717531"/>
            <a:ext cx="3852164" cy="3324855"/>
          </a:xfrm>
          <a:prstGeom prst="rect">
            <a:avLst/>
          </a:prstGeom>
        </p:spPr>
      </p:pic>
      <p:pic>
        <p:nvPicPr>
          <p:cNvPr id="55" name="Picture 54" descr="A blue and red lines on a black background&#10;&#10;Description automatically generated">
            <a:extLst>
              <a:ext uri="{FF2B5EF4-FFF2-40B4-BE49-F238E27FC236}">
                <a16:creationId xmlns:a16="http://schemas.microsoft.com/office/drawing/2014/main" id="{AFBD8D5E-60EF-FA4A-02CD-DD23F350F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2" t="24201" r="35453" b="4988"/>
          <a:stretch/>
        </p:blipFill>
        <p:spPr>
          <a:xfrm>
            <a:off x="20463" y="7733"/>
            <a:ext cx="3856928" cy="3345402"/>
          </a:xfrm>
          <a:prstGeom prst="rect">
            <a:avLst/>
          </a:prstGeom>
        </p:spPr>
      </p:pic>
      <p:pic>
        <p:nvPicPr>
          <p:cNvPr id="41" name="Picture 40" descr="A computer generated image of a bunch of blue and red objects&#10;&#10;Description automatically generated">
            <a:extLst>
              <a:ext uri="{FF2B5EF4-FFF2-40B4-BE49-F238E27FC236}">
                <a16:creationId xmlns:a16="http://schemas.microsoft.com/office/drawing/2014/main" id="{13988986-69AF-BC9A-6B14-048C97B091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0" t="28464" r="37693" b="5348"/>
          <a:stretch/>
        </p:blipFill>
        <p:spPr>
          <a:xfrm>
            <a:off x="3900983" y="7733"/>
            <a:ext cx="3856927" cy="3332260"/>
          </a:xfrm>
          <a:prstGeom prst="rect">
            <a:avLst/>
          </a:prstGeom>
        </p:spPr>
      </p:pic>
      <p:pic>
        <p:nvPicPr>
          <p:cNvPr id="39" name="Picture 38" descr="A blue and white lines on a black background&#10;&#10;Description automatically generated">
            <a:extLst>
              <a:ext uri="{FF2B5EF4-FFF2-40B4-BE49-F238E27FC236}">
                <a16:creationId xmlns:a16="http://schemas.microsoft.com/office/drawing/2014/main" id="{178715F7-785B-D8DE-9D83-7D931A6FB7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0" t="24567" r="35987" b="5489"/>
          <a:stretch/>
        </p:blipFill>
        <p:spPr>
          <a:xfrm>
            <a:off x="16174" y="3360769"/>
            <a:ext cx="3858947" cy="3330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64FE11-5F64-7F73-87E3-33A05ED1B708}"/>
              </a:ext>
            </a:extLst>
          </p:cNvPr>
          <p:cNvSpPr txBox="1"/>
          <p:nvPr/>
        </p:nvSpPr>
        <p:spPr>
          <a:xfrm>
            <a:off x="-1" y="7734"/>
            <a:ext cx="258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TUPPD1-001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B5AFB-1D43-E0E2-FBD9-64FE85B5DD37}"/>
              </a:ext>
            </a:extLst>
          </p:cNvPr>
          <p:cNvSpPr txBox="1"/>
          <p:nvPr/>
        </p:nvSpPr>
        <p:spPr>
          <a:xfrm>
            <a:off x="3017922" y="3049182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DDA4B-FC45-C594-128E-AE8482B9A917}"/>
              </a:ext>
            </a:extLst>
          </p:cNvPr>
          <p:cNvSpPr txBox="1"/>
          <p:nvPr/>
        </p:nvSpPr>
        <p:spPr>
          <a:xfrm>
            <a:off x="-1709" y="3356008"/>
            <a:ext cx="258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TUPPD1-002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E5525-F45B-458F-9395-A331C0E03B27}"/>
              </a:ext>
            </a:extLst>
          </p:cNvPr>
          <p:cNvSpPr txBox="1"/>
          <p:nvPr/>
        </p:nvSpPr>
        <p:spPr>
          <a:xfrm>
            <a:off x="-1710" y="6711730"/>
            <a:ext cx="258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TUPPD1-009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1B4F8-7312-1DA3-6A33-6C6B0C9E84A8}"/>
              </a:ext>
            </a:extLst>
          </p:cNvPr>
          <p:cNvSpPr txBox="1"/>
          <p:nvPr/>
        </p:nvSpPr>
        <p:spPr>
          <a:xfrm>
            <a:off x="3017922" y="6402522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79443F-277D-5DFD-3ED4-7FE212AD2B5F}"/>
              </a:ext>
            </a:extLst>
          </p:cNvPr>
          <p:cNvSpPr txBox="1"/>
          <p:nvPr/>
        </p:nvSpPr>
        <p:spPr>
          <a:xfrm>
            <a:off x="3017922" y="9755862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146629-0439-8B69-94F3-F4E17CC93C93}"/>
              </a:ext>
            </a:extLst>
          </p:cNvPr>
          <p:cNvSpPr/>
          <p:nvPr/>
        </p:nvSpPr>
        <p:spPr>
          <a:xfrm>
            <a:off x="1947863" y="1185863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SER87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E581E03-EB68-F30F-EB14-85AB662221F5}"/>
              </a:ext>
            </a:extLst>
          </p:cNvPr>
          <p:cNvSpPr/>
          <p:nvPr/>
        </p:nvSpPr>
        <p:spPr>
          <a:xfrm>
            <a:off x="1638301" y="1307120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GLN88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04BD40-AE22-B3CE-F656-16D9D866B782}"/>
              </a:ext>
            </a:extLst>
          </p:cNvPr>
          <p:cNvSpPr/>
          <p:nvPr/>
        </p:nvSpPr>
        <p:spPr>
          <a:xfrm>
            <a:off x="1784747" y="1957202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THR76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4A407C6-970A-F57C-301D-D0E5419F058C}"/>
              </a:ext>
            </a:extLst>
          </p:cNvPr>
          <p:cNvSpPr/>
          <p:nvPr/>
        </p:nvSpPr>
        <p:spPr>
          <a:xfrm>
            <a:off x="1565672" y="1830013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LYS78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C1020DA-1EC0-BF59-715F-C533D1F7CC17}"/>
              </a:ext>
            </a:extLst>
          </p:cNvPr>
          <p:cNvSpPr/>
          <p:nvPr/>
        </p:nvSpPr>
        <p:spPr>
          <a:xfrm>
            <a:off x="2006204" y="2373117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LEU65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8A9395-C20C-B0CA-35F2-ECEE90E95564}"/>
              </a:ext>
            </a:extLst>
          </p:cNvPr>
          <p:cNvSpPr/>
          <p:nvPr/>
        </p:nvSpPr>
        <p:spPr>
          <a:xfrm>
            <a:off x="2758679" y="2396930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LEU128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34117B7-3EAA-181F-5B01-A92DDD205DC9}"/>
              </a:ext>
            </a:extLst>
          </p:cNvPr>
          <p:cNvSpPr/>
          <p:nvPr/>
        </p:nvSpPr>
        <p:spPr>
          <a:xfrm>
            <a:off x="3125392" y="2495345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ALA132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FE0D7A0-B799-7FA4-D813-B8FE0E303B47}"/>
              </a:ext>
            </a:extLst>
          </p:cNvPr>
          <p:cNvSpPr/>
          <p:nvPr/>
        </p:nvSpPr>
        <p:spPr>
          <a:xfrm>
            <a:off x="2028824" y="4567654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SER87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8E8B10-62BF-10B4-13AF-745CBB1749F1}"/>
              </a:ext>
            </a:extLst>
          </p:cNvPr>
          <p:cNvSpPr/>
          <p:nvPr/>
        </p:nvSpPr>
        <p:spPr>
          <a:xfrm>
            <a:off x="2110978" y="5111143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GLN75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B9FD853-981B-C26F-C49C-C93272DA219E}"/>
              </a:ext>
            </a:extLst>
          </p:cNvPr>
          <p:cNvSpPr/>
          <p:nvPr/>
        </p:nvSpPr>
        <p:spPr>
          <a:xfrm>
            <a:off x="1682352" y="5175381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GLU84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58F8A78-CF3A-F703-36CF-7CE30C77D0D3}"/>
              </a:ext>
            </a:extLst>
          </p:cNvPr>
          <p:cNvSpPr/>
          <p:nvPr/>
        </p:nvSpPr>
        <p:spPr>
          <a:xfrm>
            <a:off x="1539478" y="5458411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TYR68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1AD6BE8-6FF6-89D8-934F-56D9A4D42B2F}"/>
              </a:ext>
            </a:extLst>
          </p:cNvPr>
          <p:cNvSpPr/>
          <p:nvPr/>
        </p:nvSpPr>
        <p:spPr>
          <a:xfrm>
            <a:off x="2833935" y="5654226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LEU128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CE78370-51CE-D6E9-3C05-F7817FD3304B}"/>
              </a:ext>
            </a:extLst>
          </p:cNvPr>
          <p:cNvSpPr/>
          <p:nvPr/>
        </p:nvSpPr>
        <p:spPr>
          <a:xfrm>
            <a:off x="2961176" y="5817829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ALA132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F5C54DB-7437-27DD-F1D6-AEB202E04C8A}"/>
              </a:ext>
            </a:extLst>
          </p:cNvPr>
          <p:cNvSpPr/>
          <p:nvPr/>
        </p:nvSpPr>
        <p:spPr>
          <a:xfrm>
            <a:off x="1865709" y="7858365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SER87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6DD7EAD-5BE1-C467-529F-BA4C49971D36}"/>
              </a:ext>
            </a:extLst>
          </p:cNvPr>
          <p:cNvSpPr/>
          <p:nvPr/>
        </p:nvSpPr>
        <p:spPr>
          <a:xfrm>
            <a:off x="1911872" y="8329107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ASP85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9AF978B-14BB-3B49-B649-80E79DF9EB2F}"/>
              </a:ext>
            </a:extLst>
          </p:cNvPr>
          <p:cNvSpPr/>
          <p:nvPr/>
        </p:nvSpPr>
        <p:spPr>
          <a:xfrm>
            <a:off x="1784747" y="8897434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ASN66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847DB34-7104-D42C-7F43-C3398267AD55}"/>
              </a:ext>
            </a:extLst>
          </p:cNvPr>
          <p:cNvSpPr/>
          <p:nvPr/>
        </p:nvSpPr>
        <p:spPr>
          <a:xfrm>
            <a:off x="2028824" y="8569731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GLN75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2BAC734-FFA7-CC71-38E1-0D0DD7E1B76E}"/>
              </a:ext>
            </a:extLst>
          </p:cNvPr>
          <p:cNvSpPr/>
          <p:nvPr/>
        </p:nvSpPr>
        <p:spPr>
          <a:xfrm>
            <a:off x="2006203" y="9402993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GLU136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A7B1E4E-11BF-8C1E-BE17-EAFF2E11883F}"/>
              </a:ext>
            </a:extLst>
          </p:cNvPr>
          <p:cNvSpPr/>
          <p:nvPr/>
        </p:nvSpPr>
        <p:spPr>
          <a:xfrm>
            <a:off x="2432448" y="9162662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ILE126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0F48C2F-2B6D-D6ED-9740-B7BAEF5EDFF9}"/>
              </a:ext>
            </a:extLst>
          </p:cNvPr>
          <p:cNvSpPr/>
          <p:nvPr/>
        </p:nvSpPr>
        <p:spPr>
          <a:xfrm>
            <a:off x="1539478" y="8777881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TYR68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CDE240B-2F5E-949F-DE32-E3A1E21531CE}"/>
              </a:ext>
            </a:extLst>
          </p:cNvPr>
          <p:cNvSpPr/>
          <p:nvPr/>
        </p:nvSpPr>
        <p:spPr>
          <a:xfrm>
            <a:off x="1682352" y="8505493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ASP77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E607E8-3F99-8EA9-0748-55621DF33559}"/>
              </a:ext>
            </a:extLst>
          </p:cNvPr>
          <p:cNvSpPr txBox="1"/>
          <p:nvPr/>
        </p:nvSpPr>
        <p:spPr>
          <a:xfrm>
            <a:off x="3883122" y="7734"/>
            <a:ext cx="258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Pembrolizumab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3C3E5D-E0CA-D07B-F3EC-0846F4CBBC6C}"/>
              </a:ext>
            </a:extLst>
          </p:cNvPr>
          <p:cNvSpPr txBox="1"/>
          <p:nvPr/>
        </p:nvSpPr>
        <p:spPr>
          <a:xfrm>
            <a:off x="3898963" y="3359732"/>
            <a:ext cx="258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Nivolumab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97F07F-A15B-4BA3-6446-EEECB78CF8ED}"/>
              </a:ext>
            </a:extLst>
          </p:cNvPr>
          <p:cNvSpPr txBox="1"/>
          <p:nvPr/>
        </p:nvSpPr>
        <p:spPr>
          <a:xfrm>
            <a:off x="6889632" y="3049181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D17B85-DCEF-95C7-39F0-646DD300234A}"/>
              </a:ext>
            </a:extLst>
          </p:cNvPr>
          <p:cNvSpPr/>
          <p:nvPr/>
        </p:nvSpPr>
        <p:spPr>
          <a:xfrm>
            <a:off x="6463361" y="2600320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SER62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F77D341-842B-8288-B41E-65F387D6E502}"/>
              </a:ext>
            </a:extLst>
          </p:cNvPr>
          <p:cNvSpPr/>
          <p:nvPr/>
        </p:nvSpPr>
        <p:spPr>
          <a:xfrm>
            <a:off x="7139636" y="2285012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LEU128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6CA9745-5422-5595-5C63-2E253C43BFB6}"/>
              </a:ext>
            </a:extLst>
          </p:cNvPr>
          <p:cNvSpPr/>
          <p:nvPr/>
        </p:nvSpPr>
        <p:spPr>
          <a:xfrm>
            <a:off x="5740496" y="907683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GLN88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0EA0DA2-17D1-43DC-3DC9-21264269D71E}"/>
              </a:ext>
            </a:extLst>
          </p:cNvPr>
          <p:cNvSpPr/>
          <p:nvPr/>
        </p:nvSpPr>
        <p:spPr>
          <a:xfrm>
            <a:off x="6152970" y="1408630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GLN75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6B62824-CA19-3091-F924-28BBB36CFCEA}"/>
              </a:ext>
            </a:extLst>
          </p:cNvPr>
          <p:cNvSpPr/>
          <p:nvPr/>
        </p:nvSpPr>
        <p:spPr>
          <a:xfrm>
            <a:off x="6152971" y="1053028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SER87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2E28EAA-BE4D-E785-98BC-7982B2A8ED51}"/>
              </a:ext>
            </a:extLst>
          </p:cNvPr>
          <p:cNvSpPr/>
          <p:nvPr/>
        </p:nvSpPr>
        <p:spPr>
          <a:xfrm>
            <a:off x="5110655" y="1019601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GLY90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C847733-3A1D-6DA0-209C-3D1650C9457B}"/>
              </a:ext>
            </a:extLst>
          </p:cNvPr>
          <p:cNvSpPr/>
          <p:nvPr/>
        </p:nvSpPr>
        <p:spPr>
          <a:xfrm>
            <a:off x="5368102" y="1643251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GLU84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42A9F4B-29A2-2336-13B1-426DDB9A489A}"/>
              </a:ext>
            </a:extLst>
          </p:cNvPr>
          <p:cNvSpPr/>
          <p:nvPr/>
        </p:nvSpPr>
        <p:spPr>
          <a:xfrm>
            <a:off x="5447874" y="1438300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ASP77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41D643-0258-A7DE-9101-B3B768BA251B}"/>
              </a:ext>
            </a:extLst>
          </p:cNvPr>
          <p:cNvSpPr txBox="1"/>
          <p:nvPr/>
        </p:nvSpPr>
        <p:spPr>
          <a:xfrm>
            <a:off x="6868612" y="6402521"/>
            <a:ext cx="86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</a:p>
        </p:txBody>
      </p:sp>
      <p:pic>
        <p:nvPicPr>
          <p:cNvPr id="59" name="Picture 58" descr="A close up of orange and white lines&#10;&#10;Description automatically generated">
            <a:extLst>
              <a:ext uri="{FF2B5EF4-FFF2-40B4-BE49-F238E27FC236}">
                <a16:creationId xmlns:a16="http://schemas.microsoft.com/office/drawing/2014/main" id="{F9AD76D6-3D37-5F58-806F-F1A7D4CE9D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3" t="24066" r="39441" b="11363"/>
          <a:stretch/>
        </p:blipFill>
        <p:spPr>
          <a:xfrm>
            <a:off x="3904853" y="3355868"/>
            <a:ext cx="3853851" cy="3337655"/>
          </a:xfrm>
          <a:prstGeom prst="rect">
            <a:avLst/>
          </a:prstGeom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60FB7B1-B639-7404-2E5A-1E18BC7218F8}"/>
              </a:ext>
            </a:extLst>
          </p:cNvPr>
          <p:cNvSpPr/>
          <p:nvPr/>
        </p:nvSpPr>
        <p:spPr>
          <a:xfrm>
            <a:off x="5740495" y="5379660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ASN66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E9D5562-C486-9012-2382-1BDE8D8A4D42}"/>
              </a:ext>
            </a:extLst>
          </p:cNvPr>
          <p:cNvSpPr/>
          <p:nvPr/>
        </p:nvSpPr>
        <p:spPr>
          <a:xfrm>
            <a:off x="5814811" y="5598267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TYR68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E4C727A-9EC4-CC6E-3B65-C09A2FCF2D33}"/>
              </a:ext>
            </a:extLst>
          </p:cNvPr>
          <p:cNvSpPr/>
          <p:nvPr/>
        </p:nvSpPr>
        <p:spPr>
          <a:xfrm>
            <a:off x="5041871" y="4806750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SER93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215BE30-5358-8017-1FF9-7F25C579086E}"/>
              </a:ext>
            </a:extLst>
          </p:cNvPr>
          <p:cNvSpPr/>
          <p:nvPr/>
        </p:nvSpPr>
        <p:spPr>
          <a:xfrm>
            <a:off x="5561540" y="4684454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GLU84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48BCAFF1-0B3E-69EF-7E8E-EAC48BFC045E}"/>
              </a:ext>
            </a:extLst>
          </p:cNvPr>
          <p:cNvSpPr/>
          <p:nvPr/>
        </p:nvSpPr>
        <p:spPr>
          <a:xfrm>
            <a:off x="6330192" y="4872294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GLN75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DE5FC027-D459-6BCA-6330-402E8EDB717F}"/>
              </a:ext>
            </a:extLst>
          </p:cNvPr>
          <p:cNvSpPr/>
          <p:nvPr/>
        </p:nvSpPr>
        <p:spPr>
          <a:xfrm>
            <a:off x="5610989" y="4488974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SER87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4BB25C0-E1DB-BEC6-F720-89E2F009DEF9}"/>
              </a:ext>
            </a:extLst>
          </p:cNvPr>
          <p:cNvSpPr/>
          <p:nvPr/>
        </p:nvSpPr>
        <p:spPr>
          <a:xfrm>
            <a:off x="5398424" y="5055184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ASP77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D1540E6-2D1E-C433-6EE1-083BA819F901}"/>
              </a:ext>
            </a:extLst>
          </p:cNvPr>
          <p:cNvSpPr/>
          <p:nvPr/>
        </p:nvSpPr>
        <p:spPr>
          <a:xfrm>
            <a:off x="6316085" y="5074189"/>
            <a:ext cx="326231" cy="111918"/>
          </a:xfrm>
          <a:prstGeom prst="roundRect">
            <a:avLst>
              <a:gd name="adj" fmla="val 479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THR76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AFFDDD3D-7C4B-15E6-1226-CD85C13E4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591561"/>
              </p:ext>
            </p:extLst>
          </p:nvPr>
        </p:nvGraphicFramePr>
        <p:xfrm>
          <a:off x="3883122" y="-2338"/>
          <a:ext cx="3886199" cy="100584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886199">
                  <a:extLst>
                    <a:ext uri="{9D8B030D-6E8A-4147-A177-3AD203B41FA5}">
                      <a16:colId xmlns:a16="http://schemas.microsoft.com/office/drawing/2014/main" val="2523428420"/>
                    </a:ext>
                  </a:extLst>
                </a:gridCol>
              </a:tblGrid>
              <a:tr h="3352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5850"/>
                  </a:ext>
                </a:extLst>
              </a:tr>
              <a:tr h="3352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938544"/>
                  </a:ext>
                </a:extLst>
              </a:tr>
              <a:tr h="335280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Common PD-1</a:t>
                      </a:r>
                    </a:p>
                    <a:p>
                      <a:pPr algn="ctr"/>
                      <a:r>
                        <a:rPr lang="en-US" dirty="0"/>
                        <a:t>Interfaced Residues: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53447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443E9D-9D76-D5C8-D433-3E478D6BD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099594"/>
              </p:ext>
            </p:extLst>
          </p:nvPr>
        </p:nvGraphicFramePr>
        <p:xfrm>
          <a:off x="0" y="0"/>
          <a:ext cx="3886199" cy="100584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886199">
                  <a:extLst>
                    <a:ext uri="{9D8B030D-6E8A-4147-A177-3AD203B41FA5}">
                      <a16:colId xmlns:a16="http://schemas.microsoft.com/office/drawing/2014/main" val="2523428420"/>
                    </a:ext>
                  </a:extLst>
                </a:gridCol>
              </a:tblGrid>
              <a:tr h="3352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5850"/>
                  </a:ext>
                </a:extLst>
              </a:tr>
              <a:tr h="3352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938544"/>
                  </a:ext>
                </a:extLst>
              </a:tr>
              <a:tr h="3352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534472"/>
                  </a:ext>
                </a:extLst>
              </a:tr>
            </a:tbl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084B7255-883C-4E4B-C64F-5BD4C70BCBEB}"/>
              </a:ext>
            </a:extLst>
          </p:cNvPr>
          <p:cNvGrpSpPr/>
          <p:nvPr/>
        </p:nvGrpSpPr>
        <p:grpSpPr>
          <a:xfrm>
            <a:off x="4649157" y="7999773"/>
            <a:ext cx="2357205" cy="1050641"/>
            <a:chOff x="4689792" y="7849472"/>
            <a:chExt cx="2357205" cy="105064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EC09CB4-7D00-53EB-E33C-C4912D57E0E5}"/>
                </a:ext>
              </a:extLst>
            </p:cNvPr>
            <p:cNvSpPr/>
            <p:nvPr/>
          </p:nvSpPr>
          <p:spPr>
            <a:xfrm>
              <a:off x="6342840" y="8263141"/>
              <a:ext cx="704157" cy="226819"/>
            </a:xfrm>
            <a:prstGeom prst="roundRect">
              <a:avLst>
                <a:gd name="adj" fmla="val 4791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GLN88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2293B54-086C-BE46-0198-7A3C0FC64DC7}"/>
                </a:ext>
              </a:extLst>
            </p:cNvPr>
            <p:cNvSpPr/>
            <p:nvPr/>
          </p:nvSpPr>
          <p:spPr>
            <a:xfrm>
              <a:off x="6342840" y="7849472"/>
              <a:ext cx="704157" cy="226819"/>
            </a:xfrm>
            <a:prstGeom prst="roundRect">
              <a:avLst>
                <a:gd name="adj" fmla="val 4791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GLN75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24E1BD5-BC0E-E159-4A24-C3A40060F052}"/>
                </a:ext>
              </a:extLst>
            </p:cNvPr>
            <p:cNvSpPr/>
            <p:nvPr/>
          </p:nvSpPr>
          <p:spPr>
            <a:xfrm>
              <a:off x="5516316" y="7852509"/>
              <a:ext cx="704157" cy="226819"/>
            </a:xfrm>
            <a:prstGeom prst="roundRect">
              <a:avLst>
                <a:gd name="adj" fmla="val 4791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TYR68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3A3D690-8F20-833C-AA51-F831A3EA4129}"/>
                </a:ext>
              </a:extLst>
            </p:cNvPr>
            <p:cNvSpPr/>
            <p:nvPr/>
          </p:nvSpPr>
          <p:spPr>
            <a:xfrm>
              <a:off x="4689792" y="7849472"/>
              <a:ext cx="704157" cy="226819"/>
            </a:xfrm>
            <a:prstGeom prst="roundRect">
              <a:avLst>
                <a:gd name="adj" fmla="val 4791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ASN66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BDA53ED-2553-2F32-350D-62F097885B3A}"/>
                </a:ext>
              </a:extLst>
            </p:cNvPr>
            <p:cNvSpPr/>
            <p:nvPr/>
          </p:nvSpPr>
          <p:spPr>
            <a:xfrm>
              <a:off x="5516316" y="8265449"/>
              <a:ext cx="704157" cy="226819"/>
            </a:xfrm>
            <a:prstGeom prst="roundRect">
              <a:avLst>
                <a:gd name="adj" fmla="val 4791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SER87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EF90176-F86A-D1B8-4269-E3E745A18C4E}"/>
                </a:ext>
              </a:extLst>
            </p:cNvPr>
            <p:cNvSpPr/>
            <p:nvPr/>
          </p:nvSpPr>
          <p:spPr>
            <a:xfrm>
              <a:off x="4689792" y="8265448"/>
              <a:ext cx="704157" cy="226819"/>
            </a:xfrm>
            <a:prstGeom prst="roundRect">
              <a:avLst>
                <a:gd name="adj" fmla="val 4791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GLU84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3F957504-1A63-27EF-7C46-0C7E600A6C0A}"/>
                </a:ext>
              </a:extLst>
            </p:cNvPr>
            <p:cNvSpPr/>
            <p:nvPr/>
          </p:nvSpPr>
          <p:spPr>
            <a:xfrm>
              <a:off x="5516316" y="8673294"/>
              <a:ext cx="704157" cy="226819"/>
            </a:xfrm>
            <a:prstGeom prst="roundRect">
              <a:avLst>
                <a:gd name="adj" fmla="val 4791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LEU128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7790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221</TotalTime>
  <Words>116</Words>
  <Application>Microsoft Office PowerPoint</Application>
  <PresentationFormat>Custom</PresentationFormat>
  <Paragraphs>109</Paragraphs>
  <Slides>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Colby Ford</dc:creator>
  <cp:lastModifiedBy>Colby Ford</cp:lastModifiedBy>
  <cp:revision>17</cp:revision>
  <dcterms:created xsi:type="dcterms:W3CDTF">2024-01-08T20:49:09Z</dcterms:created>
  <dcterms:modified xsi:type="dcterms:W3CDTF">2024-06-13T22:49:22Z</dcterms:modified>
</cp:coreProperties>
</file>